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4"/>
  </p:sldMasterIdLst>
  <p:notesMasterIdLst>
    <p:notesMasterId r:id="rId31"/>
  </p:notesMasterIdLst>
  <p:handoutMasterIdLst>
    <p:handoutMasterId r:id="rId32"/>
  </p:handoutMasterIdLst>
  <p:sldIdLst>
    <p:sldId id="2147480101" r:id="rId5"/>
    <p:sldId id="2147482790" r:id="rId6"/>
    <p:sldId id="2147482791" r:id="rId7"/>
    <p:sldId id="2147482792" r:id="rId8"/>
    <p:sldId id="2147480125" r:id="rId9"/>
    <p:sldId id="2147480127" r:id="rId10"/>
    <p:sldId id="258" r:id="rId11"/>
    <p:sldId id="259" r:id="rId12"/>
    <p:sldId id="2147480123" r:id="rId13"/>
    <p:sldId id="291" r:id="rId14"/>
    <p:sldId id="295" r:id="rId15"/>
    <p:sldId id="2147480143" r:id="rId16"/>
    <p:sldId id="2147480124" r:id="rId17"/>
    <p:sldId id="2147480138" r:id="rId18"/>
    <p:sldId id="264" r:id="rId19"/>
    <p:sldId id="2147480142" r:id="rId20"/>
    <p:sldId id="2147482793" r:id="rId21"/>
    <p:sldId id="263" r:id="rId22"/>
    <p:sldId id="265" r:id="rId23"/>
    <p:sldId id="266" r:id="rId24"/>
    <p:sldId id="271" r:id="rId25"/>
    <p:sldId id="270" r:id="rId26"/>
    <p:sldId id="2147480126" r:id="rId27"/>
    <p:sldId id="2147480128" r:id="rId28"/>
    <p:sldId id="2147480130" r:id="rId29"/>
    <p:sldId id="2147480129" r:id="rId30"/>
  </p:sldIdLst>
  <p:sldSz cx="12192000" cy="6858000"/>
  <p:notesSz cx="6858000" cy="9144000"/>
  <p:embeddedFontLst>
    <p:embeddedFont>
      <p:font typeface="Cascadia Code" panose="020B0609020000020004" pitchFamily="49" charset="0"/>
      <p:regular r:id="rId33"/>
      <p:bold r:id="rId34"/>
      <p:italic r:id="rId35"/>
      <p:boldItalic r:id="rId36"/>
    </p:embeddedFont>
    <p:embeddedFont>
      <p:font typeface="Cascadia Code SemiBold" panose="020B0609020000020004" pitchFamily="49" charset="0"/>
      <p:bold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ExtraBold" panose="020B0906030804020204" pitchFamily="34" charset="0"/>
      <p:bold r:id="rId47"/>
    </p:embeddedFont>
    <p:embeddedFont>
      <p:font typeface="Segoe Sans Text" pitchFamily="2" charset="0"/>
      <p:regular r:id="rId48"/>
      <p:bold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68" y="2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11/8/2024 8:34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11/8/2024 8:34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8:36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86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45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301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4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  <p:sldLayoutId id="2147485852" r:id="rId50"/>
    <p:sldLayoutId id="2147485853" r:id="rId51"/>
    <p:sldLayoutId id="2147485857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runtime.intrinsics.arm.sve?view=net-9.0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4.png"/><Relationship Id="rId4" Type="http://schemas.openxmlformats.org/officeDocument/2006/relationships/hyperlink" Target="https://devblogs.microsoft.com/dotnet/engineering-sve-in-dotne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plab.io/" TargetMode="External"/><Relationship Id="rId7" Type="http://schemas.openxmlformats.org/officeDocument/2006/relationships/hyperlink" Target="https://github.com/dotnet/runtime/issues/104936" TargetMode="External"/><Relationship Id="rId2" Type="http://schemas.openxmlformats.org/officeDocument/2006/relationships/hyperlink" Target="https://github.com/dotnet/runtime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marketplace.visualstudio.com/items?itemName=EgorBogatov.Disasmo" TargetMode="External"/><Relationship Id="rId5" Type="http://schemas.openxmlformats.org/officeDocument/2006/relationships/hyperlink" Target="https://github.com/dotnet/runtime/issues/108988" TargetMode="External"/><Relationship Id="rId4" Type="http://schemas.openxmlformats.org/officeDocument/2006/relationships/hyperlink" Target="https://devblogs.microsoft.com/dotnet/engineering-sve-in-dotne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46DE-F4B3-E838-128A-A683F21B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597298" cy="1923604"/>
          </a:xfrm>
        </p:spPr>
        <p:txBody>
          <a:bodyPr/>
          <a:lstStyle/>
          <a:p>
            <a:r>
              <a:rPr lang="en-US" sz="66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New Features in the .NET 9 JIT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A171D-80C8-2BF0-4DB7-516B557494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Andy 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E7C77-8190-2FAD-AB45-86A78DDD8F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BEA6-6E9A-0578-D733-2344A30322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1373" y="388195"/>
            <a:ext cx="8293395" cy="61595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SVE: Tail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E6535-1184-6FE8-FBA2-49F8B4C6C4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7819" y="1705307"/>
            <a:ext cx="4365625" cy="29892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CB4DF-C426-11A7-233D-B89BD9F5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064" y="1038225"/>
            <a:ext cx="3927246" cy="48023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172AC3E-FFC7-DEFB-6802-70D3E1BF90EF}"/>
              </a:ext>
            </a:extLst>
          </p:cNvPr>
          <p:cNvSpPr/>
          <p:nvPr/>
        </p:nvSpPr>
        <p:spPr>
          <a:xfrm>
            <a:off x="611373" y="3439414"/>
            <a:ext cx="4642071" cy="13609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D465A5-87A5-A53F-06A5-8F2472AB7288}"/>
              </a:ext>
            </a:extLst>
          </p:cNvPr>
          <p:cNvSpPr/>
          <p:nvPr/>
        </p:nvSpPr>
        <p:spPr>
          <a:xfrm>
            <a:off x="8249967" y="4048401"/>
            <a:ext cx="2729947" cy="17581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2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63C0-D412-AA3F-F092-B1A63CEF05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611521"/>
            <a:ext cx="10515600" cy="61555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No tail loop needed with SVE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0BA5C-2D22-34AA-03ED-A47601DCABB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090633" y="1844837"/>
            <a:ext cx="3729037" cy="43513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3CD952-0C46-9250-A013-08EFAE2A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1403"/>
            <a:ext cx="6777261" cy="2644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5AF129-8A79-FCAE-FB4C-32BE5289A57F}"/>
              </a:ext>
            </a:extLst>
          </p:cNvPr>
          <p:cNvSpPr txBox="1"/>
          <p:nvPr/>
        </p:nvSpPr>
        <p:spPr>
          <a:xfrm>
            <a:off x="1121734" y="5066414"/>
            <a:ext cx="47793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</a:rPr>
              <a:t>Leverages predicated (masked) operations</a:t>
            </a:r>
          </a:p>
        </p:txBody>
      </p:sp>
    </p:spTree>
    <p:extLst>
      <p:ext uri="{BB962C8B-B14F-4D97-AF65-F5344CB8AC3E}">
        <p14:creationId xmlns:p14="http://schemas.microsoft.com/office/powerpoint/2010/main" val="214106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AA1F-C247-1C16-22E1-3A774D4163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8496" y="384967"/>
            <a:ext cx="10515600" cy="615553"/>
          </a:xfrm>
        </p:spPr>
        <p:txBody>
          <a:bodyPr/>
          <a:lstStyle/>
          <a:p>
            <a:r>
              <a:rPr lang="en-US" dirty="0">
                <a:solidFill>
                  <a:srgbClr val="8A19C2"/>
                </a:solidFill>
              </a:rPr>
              <a:t>SVE in .NET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2922-DD56-8DBC-6E41-70C6554DDDC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7054" y="1458913"/>
            <a:ext cx="5680246" cy="30528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281</a:t>
            </a:r>
            <a:r>
              <a:rPr lang="en-US" sz="2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APIs for SVE v1 intrinsics</a:t>
            </a:r>
          </a:p>
          <a:p>
            <a:pPr lvl="1"/>
            <a:r>
              <a:rPr lang="en-US" sz="2400"/>
              <a:t>Bitwise, Math, Counting, Load/Store, Scatter/Gather, FP, </a:t>
            </a:r>
            <a:r>
              <a:rPr lang="en-US" sz="2400" err="1"/>
              <a:t>FirstFaulting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1123</a:t>
            </a:r>
            <a:r>
              <a:rPr lang="en-US" sz="2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instructions for SVE v1 and 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Vector&lt;T&gt;</a:t>
            </a:r>
            <a:r>
              <a:rPr lang="en-US" sz="2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scalable vectors and predicates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bytes</a:t>
            </a:r>
            <a:r>
              <a:rPr lang="en-US" sz="24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vector length</a:t>
            </a:r>
          </a:p>
          <a:p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A39FEEB-C019-71A1-1AE0-6B6BC754458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77075" y="1458913"/>
            <a:ext cx="4178300" cy="4527550"/>
          </a:xfr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12DEE40-B1CD-2DF3-C1FF-2E2CF96A5F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46376" y="6310312"/>
            <a:ext cx="7077075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https://learn.microsoft.com/en-us/dotnet/api/system.runtime.intrinsics.arm.sve?view=net-9.0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4"/>
              </a:rPr>
              <a:t>https://devblogs.microsoft.com/dotnet/engineering-sve-in-dotnet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B9B71-896B-5765-65D5-093672966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040" y="373581"/>
            <a:ext cx="807335" cy="85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7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EFB9D-69FF-5DC1-63AB-2F2EC581F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7F05-877C-6451-5CCC-369891E7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/>
              <a:t>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DFE59-2678-2BD2-E16C-D382789A26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Induction Variables++</a:t>
            </a:r>
          </a:p>
        </p:txBody>
      </p:sp>
    </p:spTree>
    <p:extLst>
      <p:ext uri="{BB962C8B-B14F-4D97-AF65-F5344CB8AC3E}">
        <p14:creationId xmlns:p14="http://schemas.microsoft.com/office/powerpoint/2010/main" val="39637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BCD7-DBF2-D304-4293-833ABD54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61555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</a:rPr>
              <a:t>Linear Function Test Replacement</a:t>
            </a:r>
            <a:endParaRPr lang="en-DK" dirty="0">
              <a:solidFill>
                <a:schemeClr val="accent2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9A964B-9088-4A6C-6B81-785BA7F55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1362" y="1370463"/>
            <a:ext cx="7297503" cy="541687"/>
          </a:xfrm>
        </p:spPr>
        <p:txBody>
          <a:bodyPr/>
          <a:lstStyle/>
          <a:p>
            <a:r>
              <a:rPr lang="en-US" sz="1600" dirty="0"/>
              <a:t>The loop is converted to the equivalent loop on the right</a:t>
            </a:r>
          </a:p>
          <a:p>
            <a:endParaRPr lang="en-DK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6BC0B-70A6-7C31-D87D-912F2EF0D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637" y="2432408"/>
            <a:ext cx="2950347" cy="2016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A94E4-9BF7-D578-8CB4-85B059D75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64" y="2386556"/>
            <a:ext cx="3319772" cy="14278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9B6C23-4559-DAD0-6DEA-0CE961BD72DC}"/>
              </a:ext>
            </a:extLst>
          </p:cNvPr>
          <p:cNvSpPr txBox="1"/>
          <p:nvPr/>
        </p:nvSpPr>
        <p:spPr>
          <a:xfrm>
            <a:off x="4683611" y="2935107"/>
            <a:ext cx="2073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Codegen</a:t>
            </a:r>
            <a:r>
              <a:rPr lang="en-US" sz="1400" dirty="0">
                <a:solidFill>
                  <a:schemeClr val="bg1"/>
                </a:solidFill>
              </a:rPr>
              <a:t> for loop is smaller and uses fewer registers</a:t>
            </a:r>
            <a:endParaRPr lang="en-DK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4DB1A-01E9-058F-99D4-02F91674CB0B}"/>
              </a:ext>
            </a:extLst>
          </p:cNvPr>
          <p:cNvSpPr txBox="1"/>
          <p:nvPr/>
        </p:nvSpPr>
        <p:spPr>
          <a:xfrm>
            <a:off x="7158790" y="4559664"/>
            <a:ext cx="4376334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G_M28474_IG02: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 test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ecx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ecx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jle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 SHORT G_M28474_IG05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endParaRPr lang="en-US" sz="1200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G_M28474_IG03: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 mov 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ebx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ecx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endParaRPr lang="en-US" sz="1200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G_M28474_IG04:</a:t>
            </a:r>
            <a:endParaRPr lang="en-US" sz="1200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 call     [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Program:DoAction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()]</a:t>
            </a:r>
            <a:endParaRPr lang="en-US" sz="1200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 dec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ebx</a:t>
            </a:r>
            <a:endParaRPr lang="en-US" sz="1200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jne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 SHORT G_M28474_IG04</a:t>
            </a:r>
            <a:endParaRPr lang="en-US" sz="1200" dirty="0">
              <a:solidFill>
                <a:schemeClr val="accent2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5617A-174E-D211-A955-0117DB146E3E}"/>
              </a:ext>
            </a:extLst>
          </p:cNvPr>
          <p:cNvSpPr txBox="1"/>
          <p:nvPr/>
        </p:nvSpPr>
        <p:spPr>
          <a:xfrm>
            <a:off x="843426" y="4559664"/>
            <a:ext cx="437633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G_M000_IG02: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xor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esi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esi</a:t>
            </a:r>
            <a:endParaRPr lang="en-US" sz="1200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 test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ebx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ebx</a:t>
            </a:r>
            <a:endParaRPr lang="en-US" sz="1200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jle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 SHORT G_M000_IG04</a:t>
            </a:r>
          </a:p>
          <a:p>
            <a:endParaRPr lang="en-US" sz="1200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G_M000_IG03: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 call     [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Program:DoAction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()]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inc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esi</a:t>
            </a:r>
            <a:endParaRPr lang="en-US" sz="1200" dirty="0">
              <a:solidFill>
                <a:schemeClr val="accent2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cmp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esi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ebx</a:t>
            </a:r>
            <a:endParaRPr lang="en-US" sz="1200" dirty="0">
              <a:solidFill>
                <a:schemeClr val="accent2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jl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 SHORT G_M000_IG03</a:t>
            </a:r>
          </a:p>
        </p:txBody>
      </p:sp>
    </p:spTree>
    <p:extLst>
      <p:ext uri="{BB962C8B-B14F-4D97-AF65-F5344CB8AC3E}">
        <p14:creationId xmlns:p14="http://schemas.microsoft.com/office/powerpoint/2010/main" val="37715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36CF-A22A-6F7C-44E8-A6D55796F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61555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</a:rPr>
              <a:t>Strength Reduction</a:t>
            </a:r>
            <a:endParaRPr lang="en-DK" dirty="0">
              <a:solidFill>
                <a:schemeClr val="accent2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27A796-A6AD-A4B8-20B1-DDE864C0A76E}"/>
              </a:ext>
            </a:extLst>
          </p:cNvPr>
          <p:cNvSpPr txBox="1"/>
          <p:nvPr/>
        </p:nvSpPr>
        <p:spPr>
          <a:xfrm>
            <a:off x="838198" y="4474751"/>
            <a:ext cx="5365485" cy="14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loop is rewritten as the equivalent loop on the right, which no longer multiplies on every iteration.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Linear function test replacement rephrased the loop test to avoid the dependency on “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“.</a:t>
            </a:r>
            <a:endParaRPr lang="en-DK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4E752-2EA4-0D39-33C8-90B3B884170D}"/>
              </a:ext>
            </a:extLst>
          </p:cNvPr>
          <p:cNvSpPr txBox="1"/>
          <p:nvPr/>
        </p:nvSpPr>
        <p:spPr>
          <a:xfrm>
            <a:off x="889000" y="2010833"/>
            <a:ext cx="5262033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public static double IV(int n)</a:t>
            </a: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double sum = 0;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for (int </a:t>
            </a:r>
            <a:r>
              <a:rPr lang="en-US" sz="14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= 0; </a:t>
            </a:r>
            <a:r>
              <a:rPr lang="en-US" sz="14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&lt; n; </a:t>
            </a:r>
            <a:r>
              <a:rPr lang="en-US" sz="14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++)</a:t>
            </a: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sum += </a:t>
            </a:r>
            <a:r>
              <a:rPr lang="en-US" sz="1400" b="1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i</a:t>
            </a:r>
            <a:r>
              <a:rPr lang="en-US" sz="1400" b="1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 * 3</a:t>
            </a:r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}</a:t>
            </a:r>
          </a:p>
          <a:p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return sum;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CF05C-F553-C4DC-93A8-E08ED6D17DEA}"/>
              </a:ext>
            </a:extLst>
          </p:cNvPr>
          <p:cNvSpPr txBox="1"/>
          <p:nvPr/>
        </p:nvSpPr>
        <p:spPr>
          <a:xfrm>
            <a:off x="7006167" y="1714500"/>
            <a:ext cx="3272367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public static double IV(int n)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{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double sum = 0;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if (n &gt; 0)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{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int </a:t>
            </a:r>
            <a:r>
              <a:rPr lang="en-US" sz="14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= 0;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do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{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sum += </a:t>
            </a:r>
            <a:r>
              <a:rPr lang="en-US" sz="14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;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400" b="1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i</a:t>
            </a:r>
            <a:r>
              <a:rPr lang="en-US" sz="1400" b="1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 += 3</a:t>
            </a:r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;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}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 while (--n != 0);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}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 return sum;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}</a:t>
            </a:r>
            <a:endParaRPr lang="en-US" sz="1400" b="1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31577D3-CEF8-7C5E-EEBF-ED41D92B02C8}"/>
              </a:ext>
            </a:extLst>
          </p:cNvPr>
          <p:cNvSpPr/>
          <p:nvPr/>
        </p:nvSpPr>
        <p:spPr>
          <a:xfrm>
            <a:off x="4834213" y="3017351"/>
            <a:ext cx="1571074" cy="812715"/>
          </a:xfrm>
          <a:prstGeom prst="rightArrow">
            <a:avLst/>
          </a:prstGeom>
          <a:solidFill>
            <a:srgbClr val="403BDF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99FB-72BC-E4C8-5261-C5A1D1C5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61555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</a:rPr>
              <a:t>Post-Increment Addressing</a:t>
            </a:r>
            <a:endParaRPr lang="en-DK" dirty="0">
              <a:solidFill>
                <a:schemeClr val="accent2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1920A-1628-18E0-C24E-B40A63D336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5093" y="1454556"/>
            <a:ext cx="7297503" cy="1440394"/>
          </a:xfrm>
        </p:spPr>
        <p:txBody>
          <a:bodyPr/>
          <a:lstStyle/>
          <a:p>
            <a:r>
              <a:rPr lang="en-US" sz="1800" dirty="0">
                <a:latin typeface="Open Sans"/>
                <a:ea typeface="Open Sans"/>
                <a:cs typeface="Open Sans"/>
              </a:rPr>
              <a:t>For arm64, strength reduction enables</a:t>
            </a:r>
            <a:br>
              <a:rPr lang="en-US" sz="1800" dirty="0"/>
            </a:br>
            <a:r>
              <a:rPr lang="en-US" sz="1800" i="1" dirty="0">
                <a:solidFill>
                  <a:schemeClr val="accent2"/>
                </a:solidFill>
                <a:latin typeface="Open Sans"/>
                <a:ea typeface="Open Sans"/>
                <a:cs typeface="Open Sans"/>
              </a:rPr>
              <a:t>post-increment addressing modes </a:t>
            </a:r>
            <a:br>
              <a:rPr lang="en-US" sz="1800" i="1" dirty="0"/>
            </a:br>
            <a:r>
              <a:rPr lang="en-US" sz="1800" dirty="0">
                <a:latin typeface="Open Sans"/>
                <a:ea typeface="Open Sans"/>
                <a:cs typeface="Open Sans"/>
              </a:rPr>
              <a:t>for array accesses inside loops</a:t>
            </a:r>
            <a:br>
              <a:rPr lang="en-US" sz="1800" dirty="0"/>
            </a:br>
            <a:endParaRPr lang="en-US" sz="1800" dirty="0"/>
          </a:p>
          <a:p>
            <a:endParaRPr lang="en-DK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E0EC8-F8F5-57DF-4C3B-D8BC3F53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7" y="3226776"/>
            <a:ext cx="3142059" cy="1899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7F0AA-9647-DFF7-6770-FB6884E9B4D0}"/>
              </a:ext>
            </a:extLst>
          </p:cNvPr>
          <p:cNvSpPr txBox="1"/>
          <p:nvPr/>
        </p:nvSpPr>
        <p:spPr>
          <a:xfrm>
            <a:off x="4609084" y="5985300"/>
            <a:ext cx="18859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8</a:t>
            </a:r>
            <a:endParaRPr lang="en-DK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C7C7BA-C42B-F7A4-D81A-09142A84DF56}"/>
              </a:ext>
            </a:extLst>
          </p:cNvPr>
          <p:cNvSpPr txBox="1"/>
          <p:nvPr/>
        </p:nvSpPr>
        <p:spPr>
          <a:xfrm>
            <a:off x="9396982" y="580063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9</a:t>
            </a:r>
            <a:endParaRPr lang="en-DK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62C06-A607-D282-30DC-11D1CF7DECE8}"/>
              </a:ext>
            </a:extLst>
          </p:cNvPr>
          <p:cNvSpPr txBox="1"/>
          <p:nvPr/>
        </p:nvSpPr>
        <p:spPr>
          <a:xfrm>
            <a:off x="7789381" y="3059707"/>
            <a:ext cx="393768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G_M53154_IG02:</a:t>
            </a:r>
            <a:endParaRPr lang="en-US" sz="12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mov     w1, </a:t>
            </a:r>
            <a:r>
              <a:rPr lang="en-US" sz="12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wzr</a:t>
            </a:r>
            <a:endParaRPr lang="en-US" sz="12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ldr</a:t>
            </a:r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 w2, [x0, #0x08]</a:t>
            </a:r>
            <a:endParaRPr lang="en-US" sz="12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cmp</a:t>
            </a:r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 w2, #0</a:t>
            </a:r>
            <a:endParaRPr lang="en-US" sz="12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b="1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ble</a:t>
            </a:r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 G_M53154_IG05</a:t>
            </a:r>
            <a:endParaRPr lang="en-US" sz="1200" b="1" dirty="0">
              <a:solidFill>
                <a:schemeClr val="bg1"/>
              </a:solidFill>
              <a:latin typeface="Consolas"/>
            </a:endParaRPr>
          </a:p>
          <a:p>
            <a:endParaRPr lang="en-US" sz="12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G_M53154_IG03:</a:t>
            </a:r>
            <a:endParaRPr lang="en-US" sz="12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add     x0, x0, #16</a:t>
            </a:r>
            <a:endParaRPr lang="en-US" sz="1200" b="1" dirty="0">
              <a:solidFill>
                <a:schemeClr val="bg1"/>
              </a:solidFill>
              <a:latin typeface="Consolas"/>
            </a:endParaRPr>
          </a:p>
          <a:p>
            <a:endParaRPr lang="en-US" sz="1200" b="1" dirty="0">
              <a:solidFill>
                <a:schemeClr val="bg1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G_M53154_IG04:</a:t>
            </a:r>
            <a:endParaRPr lang="en-US" sz="1200" b="1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b="1" dirty="0" err="1">
                <a:solidFill>
                  <a:schemeClr val="accent4"/>
                </a:solidFill>
                <a:latin typeface="Consolas"/>
                <a:ea typeface="+mn-lt"/>
                <a:cs typeface="+mn-lt"/>
              </a:rPr>
              <a:t>ldr</a:t>
            </a:r>
            <a:r>
              <a:rPr lang="en-US" sz="1200" b="1" dirty="0">
                <a:solidFill>
                  <a:schemeClr val="accent4"/>
                </a:solidFill>
                <a:latin typeface="Consolas"/>
                <a:ea typeface="+mn-lt"/>
                <a:cs typeface="+mn-lt"/>
              </a:rPr>
              <a:t>     w3, [x0], #0x04</a:t>
            </a:r>
            <a:endParaRPr lang="en-US" sz="1200" b="1" dirty="0">
              <a:solidFill>
                <a:schemeClr val="accent4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      add     w1, w3, w1</a:t>
            </a:r>
            <a:endParaRPr lang="en-US" sz="1200" b="1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      sub     w2, w2, #1</a:t>
            </a:r>
            <a:endParaRPr lang="en-US" sz="1200" b="1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b="1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cbnz</a:t>
            </a:r>
            <a:r>
              <a:rPr lang="en-US" sz="1200" b="1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 w2, G_M53154_IG04</a:t>
            </a:r>
            <a:endParaRPr lang="en-US" sz="1200" b="1" dirty="0">
              <a:solidFill>
                <a:schemeClr val="accent2"/>
              </a:solidFill>
              <a:latin typeface="Consola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E3F35-CDBF-1122-F7A8-332050D966E8}"/>
              </a:ext>
            </a:extLst>
          </p:cNvPr>
          <p:cNvSpPr txBox="1"/>
          <p:nvPr/>
        </p:nvSpPr>
        <p:spPr>
          <a:xfrm>
            <a:off x="3773437" y="2894950"/>
            <a:ext cx="393768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G_M53154_IG02: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mov     w1,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wzr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           mov     w2,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wzr</a:t>
            </a:r>
            <a:endParaRPr lang="en-US" sz="1200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ldr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 w3, [x0, #0x08]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cmp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 w3, #0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ble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 G_M53154_IG05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G_M53154_IG03: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           add     x0, x0, #16</a:t>
            </a:r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endParaRPr lang="en-US" sz="1200" dirty="0">
              <a:solidFill>
                <a:schemeClr val="bg1"/>
              </a:solidFill>
              <a:latin typeface="Consolas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G_M53154_IG04:</a:t>
            </a:r>
            <a:endParaRPr lang="en-US" sz="1200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ldr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 w4, [x0, w2, UXTW #2]</a:t>
            </a:r>
            <a:endParaRPr lang="en-US" sz="1200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      add     w1, w4, w1</a:t>
            </a:r>
            <a:endParaRPr lang="en-US" sz="1200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            add     w2, w2, #1</a:t>
            </a: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cmp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     w3, w2</a:t>
            </a:r>
            <a:endParaRPr lang="en-US" sz="1200" dirty="0">
              <a:solidFill>
                <a:schemeClr val="accent2"/>
              </a:solidFill>
              <a:latin typeface="Consolas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         </a:t>
            </a:r>
            <a:r>
              <a:rPr lang="en-US" sz="1200" dirty="0" err="1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bgt</a:t>
            </a:r>
            <a:r>
              <a:rPr lang="en-US" sz="1200" dirty="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     G_M53154_IG04</a:t>
            </a:r>
            <a:endParaRPr lang="en-US" sz="1200" dirty="0">
              <a:solidFill>
                <a:schemeClr val="accent2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409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5722-B195-BE24-4A5E-159243D6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4" y="2921000"/>
            <a:ext cx="10753449" cy="627830"/>
          </a:xfrm>
        </p:spPr>
        <p:txBody>
          <a:bodyPr/>
          <a:lstStyle/>
          <a:p>
            <a:r>
              <a:rPr lang="en-US" spc="-300" dirty="0"/>
              <a:t>General Optimizations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C434E-7C0E-B36F-5A1E-2783D3817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PGO &amp; Inlining</a:t>
            </a:r>
          </a:p>
        </p:txBody>
      </p:sp>
    </p:spTree>
    <p:extLst>
      <p:ext uri="{BB962C8B-B14F-4D97-AF65-F5344CB8AC3E}">
        <p14:creationId xmlns:p14="http://schemas.microsoft.com/office/powerpoint/2010/main" val="265987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730C-E17F-93CF-1E04-21597A9D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1231106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</a:rPr>
              <a:t>Profiled Casts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A9517-5C08-0575-3057-2002B17ACB01}"/>
              </a:ext>
            </a:extLst>
          </p:cNvPr>
          <p:cNvSpPr txBox="1"/>
          <p:nvPr/>
        </p:nvSpPr>
        <p:spPr>
          <a:xfrm>
            <a:off x="319751" y="2582614"/>
            <a:ext cx="4624389" cy="169277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object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_obj = </a:t>
            </a:r>
            <a:r>
              <a:rPr lang="en-US" sz="18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new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6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MyClass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[</a:t>
            </a:r>
            <a:r>
              <a:rPr lang="en-US" sz="1800" dirty="0">
                <a:solidFill>
                  <a:srgbClr val="098658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2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];</a:t>
            </a:r>
          </a:p>
          <a:p>
            <a:b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[Benchmark]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public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bool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6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IsCollection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() =&gt;</a:t>
            </a:r>
          </a:p>
          <a:p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   _obj </a:t>
            </a:r>
            <a:r>
              <a:rPr lang="en-US" sz="18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is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800" dirty="0" err="1">
                <a:solidFill>
                  <a:schemeClr val="accent5">
                    <a:lumMod val="76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ICollection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&lt;</a:t>
            </a:r>
            <a:r>
              <a:rPr lang="en-US" sz="1800" dirty="0" err="1">
                <a:solidFill>
                  <a:schemeClr val="accent5">
                    <a:lumMod val="76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MyClass</a:t>
            </a:r>
            <a:r>
              <a:rPr lang="en-US" sz="18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&gt;;</a:t>
            </a:r>
          </a:p>
          <a:p>
            <a:endParaRPr lang="en-US" sz="14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EED714-4D71-034E-96E0-A5B484FE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57" y="2064983"/>
            <a:ext cx="6323966" cy="2728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C1408-FDAF-9A5C-B635-09A6BAC7E177}"/>
              </a:ext>
            </a:extLst>
          </p:cNvPr>
          <p:cNvSpPr txBox="1"/>
          <p:nvPr/>
        </p:nvSpPr>
        <p:spPr>
          <a:xfrm>
            <a:off x="5553834" y="156574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8.0 </a:t>
            </a:r>
            <a:r>
              <a:rPr lang="en-US" sz="20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Codegen</a:t>
            </a:r>
            <a:endParaRPr lang="en-US" sz="20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3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730C-E17F-93CF-1E04-21597A9D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123110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</a:rPr>
              <a:t>Profiled Casts 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A9517-5C08-0575-3057-2002B17ACB01}"/>
              </a:ext>
            </a:extLst>
          </p:cNvPr>
          <p:cNvSpPr txBox="1"/>
          <p:nvPr/>
        </p:nvSpPr>
        <p:spPr>
          <a:xfrm>
            <a:off x="585764" y="2929077"/>
            <a:ext cx="3943094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object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_obj = </a:t>
            </a:r>
            <a:r>
              <a:rPr lang="en-US" sz="14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new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400" dirty="0" err="1">
                <a:solidFill>
                  <a:schemeClr val="accent5">
                    <a:lumMod val="76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MyClass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[</a:t>
            </a:r>
            <a:r>
              <a:rPr lang="en-US" sz="1400" dirty="0">
                <a:solidFill>
                  <a:srgbClr val="098658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2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];</a:t>
            </a:r>
          </a:p>
          <a:p>
            <a:b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[Benchmark]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public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bool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400" dirty="0" err="1">
                <a:solidFill>
                  <a:schemeClr val="accent5">
                    <a:lumMod val="76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IsCollection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() =&gt;</a:t>
            </a:r>
          </a:p>
          <a:p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   _obj </a:t>
            </a:r>
            <a:r>
              <a:rPr lang="en-US" sz="1400" dirty="0">
                <a:solidFill>
                  <a:srgbClr val="0000FF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is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en-US" sz="1400" dirty="0" err="1">
                <a:solidFill>
                  <a:schemeClr val="accent5">
                    <a:lumMod val="76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ICollection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&lt;</a:t>
            </a:r>
            <a:r>
              <a:rPr lang="en-US" sz="1400" dirty="0" err="1">
                <a:solidFill>
                  <a:schemeClr val="accent5">
                    <a:lumMod val="76000"/>
                  </a:schemeClr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MyClass</a:t>
            </a:r>
            <a:r>
              <a:rPr lang="en-US" sz="14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&gt;;</a:t>
            </a:r>
          </a:p>
          <a:p>
            <a:endParaRPr lang="en-US" sz="1400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452B35-069C-5A14-D9CB-26FD4501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" r="17525" b="-83"/>
          <a:stretch/>
        </p:blipFill>
        <p:spPr>
          <a:xfrm>
            <a:off x="5155240" y="1322598"/>
            <a:ext cx="4675250" cy="5260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C9E7DB-6CD3-0C77-7848-B624F04B9627}"/>
              </a:ext>
            </a:extLst>
          </p:cNvPr>
          <p:cNvSpPr/>
          <p:nvPr/>
        </p:nvSpPr>
        <p:spPr>
          <a:xfrm>
            <a:off x="5656521" y="2402958"/>
            <a:ext cx="3838353" cy="4465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6D50B6-F094-2BD1-63BB-5FDB6B7DF873}"/>
              </a:ext>
            </a:extLst>
          </p:cNvPr>
          <p:cNvSpPr/>
          <p:nvPr/>
        </p:nvSpPr>
        <p:spPr>
          <a:xfrm>
            <a:off x="5656520" y="2805807"/>
            <a:ext cx="3838353" cy="4465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8D0B3-BDFF-D1F5-BB90-2E8FDB21B4AE}"/>
              </a:ext>
            </a:extLst>
          </p:cNvPr>
          <p:cNvSpPr txBox="1"/>
          <p:nvPr/>
        </p:nvSpPr>
        <p:spPr>
          <a:xfrm>
            <a:off x="6479921" y="9826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9.0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Codegen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5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Arm64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369332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J</a:t>
            </a:r>
            <a:r>
              <a:rPr lang="en-US" dirty="0"/>
              <a:t>ust </a:t>
            </a:r>
            <a:r>
              <a:rPr lang="en-US" b="1" dirty="0">
                <a:solidFill>
                  <a:schemeClr val="accent3"/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accent3"/>
                </a:solidFill>
              </a:rPr>
              <a:t>T</a:t>
            </a:r>
            <a:r>
              <a:rPr lang="en-US" dirty="0"/>
              <a:t>ime (</a:t>
            </a:r>
            <a:r>
              <a:rPr lang="en-US" dirty="0">
                <a:solidFill>
                  <a:schemeClr val="accent3"/>
                </a:solidFill>
              </a:rPr>
              <a:t>JIT</a:t>
            </a:r>
            <a:r>
              <a:rPr lang="en-US" dirty="0"/>
              <a:t>) compilation</a:t>
            </a:r>
            <a:br>
              <a:rPr lang="en-US" dirty="0"/>
            </a:br>
            <a:r>
              <a:rPr lang="en-US" dirty="0"/>
              <a:t>How to look at </a:t>
            </a:r>
            <a:r>
              <a:rPr lang="en-US" dirty="0" err="1"/>
              <a:t>jitted</a:t>
            </a:r>
            <a:r>
              <a:rPr lang="en-US" dirty="0"/>
              <a:t>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Intro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892552"/>
          </a:xfrm>
        </p:spPr>
        <p:txBody>
          <a:bodyPr/>
          <a:lstStyle/>
          <a:p>
            <a:r>
              <a:rPr lang="en-US"/>
              <a:t>Stack allocation of boxes</a:t>
            </a:r>
            <a:br>
              <a:rPr lang="en-US"/>
            </a:br>
            <a:r>
              <a:rPr lang="en-US"/>
              <a:t>Stack allocation of ref classes</a:t>
            </a:r>
            <a:br>
              <a:rPr lang="en-US"/>
            </a:br>
            <a:r>
              <a:rPr lang="en-US"/>
              <a:t>Physical promotion of object fields</a:t>
            </a: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523220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S</a:t>
            </a:r>
            <a:r>
              <a:rPr lang="en-US" dirty="0"/>
              <a:t>calable </a:t>
            </a:r>
            <a:r>
              <a:rPr lang="en-US" b="1" dirty="0">
                <a:solidFill>
                  <a:schemeClr val="accent3"/>
                </a:solidFill>
              </a:rPr>
              <a:t>V</a:t>
            </a:r>
            <a:r>
              <a:rPr lang="en-US" dirty="0"/>
              <a:t>ector </a:t>
            </a:r>
            <a:r>
              <a:rPr lang="en-US" b="1" dirty="0">
                <a:solidFill>
                  <a:schemeClr val="accent3"/>
                </a:solidFill>
              </a:rPr>
              <a:t>E</a:t>
            </a:r>
            <a:r>
              <a:rPr lang="en-US" dirty="0"/>
              <a:t>xtensions (</a:t>
            </a:r>
            <a:r>
              <a:rPr lang="en-US" dirty="0">
                <a:solidFill>
                  <a:schemeClr val="accent3"/>
                </a:solidFill>
              </a:rPr>
              <a:t>SVE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1107996"/>
          </a:xfrm>
        </p:spPr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General</a:t>
            </a:r>
          </a:p>
          <a:p>
            <a:endParaRPr lang="en-US">
              <a:gradFill>
                <a:gsLst>
                  <a:gs pos="23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Wrap-Up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738664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I</a:t>
            </a:r>
            <a:r>
              <a:rPr lang="en-US" dirty="0"/>
              <a:t>nduction </a:t>
            </a:r>
            <a:r>
              <a:rPr lang="en-US" b="1" dirty="0">
                <a:solidFill>
                  <a:schemeClr val="accent3"/>
                </a:solidFill>
              </a:rPr>
              <a:t>V</a:t>
            </a:r>
            <a:r>
              <a:rPr lang="en-US" dirty="0"/>
              <a:t>ariable (</a:t>
            </a:r>
            <a:r>
              <a:rPr lang="en-US" dirty="0">
                <a:solidFill>
                  <a:schemeClr val="accent3"/>
                </a:solidFill>
              </a:rPr>
              <a:t>IV</a:t>
            </a:r>
            <a:r>
              <a:rPr lang="en-US" dirty="0"/>
              <a:t>) analysis</a:t>
            </a:r>
            <a:br>
              <a:rPr lang="en-US" dirty="0"/>
            </a:br>
            <a:r>
              <a:rPr lang="en-US" dirty="0"/>
              <a:t>Linear Function Test Replacement</a:t>
            </a:r>
            <a:br>
              <a:rPr lang="en-US" dirty="0"/>
            </a:br>
            <a:r>
              <a:rPr lang="en-US" dirty="0"/>
              <a:t>Strength Reduction</a:t>
            </a:r>
            <a:br>
              <a:rPr lang="en-US" dirty="0"/>
            </a:br>
            <a:r>
              <a:rPr lang="en-US" dirty="0"/>
              <a:t>Post-increment (ARM64)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Loops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738664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P</a:t>
            </a:r>
            <a:r>
              <a:rPr lang="en-US" dirty="0"/>
              <a:t>rofile </a:t>
            </a:r>
            <a:r>
              <a:rPr lang="en-US" b="1" dirty="0">
                <a:solidFill>
                  <a:schemeClr val="accent3"/>
                </a:solidFill>
              </a:rPr>
              <a:t>G</a:t>
            </a:r>
            <a:r>
              <a:rPr lang="en-US" dirty="0"/>
              <a:t>uided </a:t>
            </a:r>
            <a:r>
              <a:rPr lang="en-US" b="1" dirty="0">
                <a:solidFill>
                  <a:schemeClr val="accent3"/>
                </a:solidFill>
              </a:rPr>
              <a:t>O</a:t>
            </a:r>
            <a:r>
              <a:rPr lang="en-US" dirty="0"/>
              <a:t>ptimization (</a:t>
            </a:r>
            <a:r>
              <a:rPr lang="en-US" dirty="0">
                <a:solidFill>
                  <a:schemeClr val="accent3"/>
                </a:solidFill>
              </a:rPr>
              <a:t>PGO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for casts</a:t>
            </a:r>
            <a:br>
              <a:rPr lang="en-US" dirty="0"/>
            </a:br>
            <a:r>
              <a:rPr lang="en-US" dirty="0"/>
              <a:t>Shared generics inlining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738664"/>
          </a:xfrm>
        </p:spPr>
        <p:txBody>
          <a:bodyPr/>
          <a:lstStyle/>
          <a:p>
            <a:r>
              <a:rPr lang="en-US"/>
              <a:t>What you need to do</a:t>
            </a:r>
            <a:br>
              <a:rPr lang="en-US"/>
            </a:br>
            <a:r>
              <a:rPr lang="en-US"/>
              <a:t>How to reach us</a:t>
            </a:r>
            <a:br>
              <a:rPr lang="en-US"/>
            </a:br>
            <a:r>
              <a:rPr lang="en-US"/>
              <a:t>Resources</a:t>
            </a:r>
            <a:br>
              <a:rPr lang="en-US"/>
            </a:br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CD7C16-6FBA-D7B2-704B-7FCEE4C5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8098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730C-E17F-93CF-1E04-21597A9D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61555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</a:rPr>
              <a:t>Profiled Casts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E6DF6E0B-E384-723F-CE1B-A70C81310DD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5AC57-91B6-9071-53F8-4FC10555C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4463439-1837-2293-ADF5-22DAE6FA4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t="14960" b="5233"/>
          <a:stretch/>
        </p:blipFill>
        <p:spPr bwMode="auto">
          <a:xfrm>
            <a:off x="919158" y="1098250"/>
            <a:ext cx="10685126" cy="56909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5A492-3983-943D-2F2B-3CDBD9A1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D21A-3341-281A-857E-C109D3252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1231106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</a:rPr>
              <a:t>Inlining for shared generics</a:t>
            </a:r>
            <a:endParaRPr lang="en-US" b="0" dirty="0">
              <a:solidFill>
                <a:schemeClr val="accent2"/>
              </a:solidFill>
              <a:latin typeface="Open Sans ExtraBold"/>
              <a:ea typeface="Open Sans ExtraBold"/>
              <a:cs typeface="Open Sans ExtraBold"/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97AD4DB-7D67-38D7-06F7-2D270183A7A9}"/>
              </a:ext>
            </a:extLst>
          </p:cNvPr>
          <p:cNvPicPr>
            <a:picLocks noGrp="1" noChangeAspect="1"/>
          </p:cNvPicPr>
          <p:nvPr>
            <p:ph type="chart" sz="quarter" idx="12"/>
          </p:nvPr>
        </p:nvPicPr>
        <p:blipFill>
          <a:blip r:embed="rId2"/>
          <a:stretch>
            <a:fillRect/>
          </a:stretch>
        </p:blipFill>
        <p:spPr>
          <a:xfrm>
            <a:off x="516582" y="2918637"/>
            <a:ext cx="4178515" cy="749339"/>
          </a:xfr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091DEF-2FD0-CFDA-E859-E74C77EE8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235" y="1694969"/>
            <a:ext cx="7074227" cy="48319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AC2341-DEC6-CAFA-B8E2-413F90394223}"/>
              </a:ext>
            </a:extLst>
          </p:cNvPr>
          <p:cNvSpPr/>
          <p:nvPr/>
        </p:nvSpPr>
        <p:spPr>
          <a:xfrm>
            <a:off x="5136238" y="2413592"/>
            <a:ext cx="4188515" cy="27219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56E20-ABB8-0DBB-32C3-07E04617E6FA}"/>
              </a:ext>
            </a:extLst>
          </p:cNvPr>
          <p:cNvSpPr/>
          <p:nvPr/>
        </p:nvSpPr>
        <p:spPr>
          <a:xfrm>
            <a:off x="5784112" y="5300596"/>
            <a:ext cx="6373188" cy="2050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03BCE-3362-CFB7-F304-734CCEB2F5AC}"/>
              </a:ext>
            </a:extLst>
          </p:cNvPr>
          <p:cNvSpPr txBox="1"/>
          <p:nvPr/>
        </p:nvSpPr>
        <p:spPr>
          <a:xfrm>
            <a:off x="9562339" y="3120433"/>
            <a:ext cx="2113079" cy="907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R</a:t>
            </a:r>
            <a:r>
              <a:rPr lang="en-PL"/>
              <a:t>untime lookup</a:t>
            </a:r>
            <a:r>
              <a:rPr lang="en-US"/>
              <a:t> to </a:t>
            </a:r>
          </a:p>
          <a:p>
            <a:r>
              <a:rPr lang="en-US"/>
              <a:t>resolve which type </a:t>
            </a:r>
            <a:br>
              <a:rPr lang="en-US"/>
            </a:br>
            <a:r>
              <a:rPr lang="en-US"/>
              <a:t>is being used </a:t>
            </a:r>
            <a:endParaRPr lang="en-P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16EF2-B59D-EDA8-0702-CC6227772E7F}"/>
              </a:ext>
            </a:extLst>
          </p:cNvPr>
          <p:cNvSpPr txBox="1"/>
          <p:nvPr/>
        </p:nvSpPr>
        <p:spPr>
          <a:xfrm>
            <a:off x="5231550" y="1380853"/>
            <a:ext cx="2743200" cy="2716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dirty="0">
                <a:solidFill>
                  <a:schemeClr val="bg1"/>
                </a:solidFill>
                <a:latin typeface="Open Sans" panose="020B0606030504020204" pitchFamily="34" charset="0"/>
              </a:rPr>
              <a:t>.NET 8.0 </a:t>
            </a:r>
            <a:r>
              <a:rPr lang="en-US" sz="1750" dirty="0" err="1">
                <a:solidFill>
                  <a:schemeClr val="bg1"/>
                </a:solidFill>
                <a:latin typeface="Open Sans" panose="020B0606030504020204" pitchFamily="34" charset="0"/>
              </a:rPr>
              <a:t>Codegen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95683-D4DF-C4E1-0731-AAE29F47C1B4}"/>
              </a:ext>
            </a:extLst>
          </p:cNvPr>
          <p:cNvSpPr txBox="1"/>
          <p:nvPr/>
        </p:nvSpPr>
        <p:spPr>
          <a:xfrm>
            <a:off x="516582" y="3880124"/>
            <a:ext cx="4178514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91440" rIns="91440" bIns="91440" rtlCol="0">
            <a:spAutoFit/>
          </a:bodyPr>
          <a:lstStyle/>
          <a:p>
            <a:pPr algn="l"/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Test&lt;string&gt;();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248011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9D31-2BCB-B7DF-2243-487D2563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1231106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</a:rPr>
              <a:t>Inlining for shared generics</a:t>
            </a:r>
            <a:endParaRPr lang="en-US" b="0" dirty="0">
              <a:solidFill>
                <a:schemeClr val="accent2"/>
              </a:solidFill>
              <a:latin typeface="Open Sans ExtraBold"/>
              <a:ea typeface="Open Sans ExtraBold"/>
              <a:cs typeface="Open Sans ExtraBold"/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C858D4B8-6A44-1274-A7D5-7E4DAA74A791}"/>
              </a:ext>
            </a:extLst>
          </p:cNvPr>
          <p:cNvPicPr>
            <a:picLocks noGrp="1" noChangeAspect="1"/>
          </p:cNvPicPr>
          <p:nvPr>
            <p:ph type="chart" sz="quarter" idx="12"/>
          </p:nvPr>
        </p:nvPicPr>
        <p:blipFill>
          <a:blip r:embed="rId2"/>
          <a:stretch>
            <a:fillRect/>
          </a:stretch>
        </p:blipFill>
        <p:spPr>
          <a:xfrm>
            <a:off x="1270361" y="1410566"/>
            <a:ext cx="4178515" cy="749339"/>
          </a:xfrm>
        </p:spPr>
      </p:pic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17EE85E5-FF1A-8BCB-61DD-0628994E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65" y="2616858"/>
            <a:ext cx="7152554" cy="826499"/>
          </a:xfrm>
          <a:prstGeom prst="rect">
            <a:avLst/>
          </a:prstGeom>
        </p:spPr>
      </p:pic>
      <p:pic>
        <p:nvPicPr>
          <p:cNvPr id="4" name="Picture 3" descr="A screenshot of a message&#10;&#10;Description automatically generated">
            <a:extLst>
              <a:ext uri="{FF2B5EF4-FFF2-40B4-BE49-F238E27FC236}">
                <a16:creationId xmlns:a16="http://schemas.microsoft.com/office/drawing/2014/main" id="{CFD199E8-00FC-F459-AC86-5BA7A3D34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865" y="3667875"/>
            <a:ext cx="7139747" cy="2917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2D0A9-92E6-A472-3AD2-D391B187FD6B}"/>
              </a:ext>
            </a:extLst>
          </p:cNvPr>
          <p:cNvSpPr txBox="1"/>
          <p:nvPr/>
        </p:nvSpPr>
        <p:spPr>
          <a:xfrm>
            <a:off x="1263399" y="231538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9.0 </a:t>
            </a:r>
            <a:r>
              <a:rPr lang="en-US" sz="1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Codegen</a:t>
            </a:r>
            <a:endParaRPr lang="en-US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F63DEC-A0F1-DAF4-ED99-A12C126BF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856" y="4997623"/>
            <a:ext cx="4954524" cy="1688647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8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38B9-46C8-F702-DF8B-2B50FF179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30AC-243C-20EB-E205-34AA853F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5" y="2921000"/>
            <a:ext cx="6511059" cy="627830"/>
          </a:xfrm>
        </p:spPr>
        <p:txBody>
          <a:bodyPr/>
          <a:lstStyle/>
          <a:p>
            <a:r>
              <a:rPr lang="en-US" spc="-300" dirty="0"/>
              <a:t>Wrapping Up</a:t>
            </a:r>
          </a:p>
        </p:txBody>
      </p:sp>
    </p:spTree>
    <p:extLst>
      <p:ext uri="{BB962C8B-B14F-4D97-AF65-F5344CB8AC3E}">
        <p14:creationId xmlns:p14="http://schemas.microsoft.com/office/powerpoint/2010/main" val="116810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36F5C-818F-2767-6435-5085FC1B0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30D4D-B6F1-F767-A8C3-2DBB808329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5103712" cy="2031325"/>
          </a:xfrm>
        </p:spPr>
        <p:txBody>
          <a:bodyPr/>
          <a:lstStyle/>
          <a:p>
            <a:r>
              <a:rPr lang="en-US" sz="1600" dirty="0"/>
              <a:t>For the most part, all you need to do to benefit from this work is update to .NET 9!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We’d love to hear your feedback</a:t>
            </a:r>
            <a:r>
              <a:rPr lang="en-US" sz="1600" dirty="0"/>
              <a:t>, good or bad. You can reach us on the </a:t>
            </a:r>
            <a:r>
              <a:rPr lang="en-US" sz="1600" dirty="0">
                <a:solidFill>
                  <a:schemeClr val="accent3"/>
                </a:solidFill>
              </a:rPr>
              <a:t>dotnet/runtime </a:t>
            </a:r>
            <a:r>
              <a:rPr lang="en-US" sz="1600" dirty="0" err="1">
                <a:solidFill>
                  <a:schemeClr val="accent3"/>
                </a:solidFill>
              </a:rPr>
              <a:t>github</a:t>
            </a:r>
            <a:r>
              <a:rPr lang="en-US" sz="1600" dirty="0">
                <a:solidFill>
                  <a:schemeClr val="accent3"/>
                </a:solidFill>
              </a:rPr>
              <a:t> repo</a:t>
            </a:r>
            <a:r>
              <a:rPr lang="en-US" sz="1600" dirty="0"/>
              <a:t>.</a:t>
            </a:r>
          </a:p>
          <a:p>
            <a:r>
              <a:rPr lang="en-US" sz="1600" dirty="0"/>
              <a:t>We’re especially interested in feedback if you port your apps to run on ARM64 / Cobalt 100, or try the new experimental SVE extensions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06FD0-6FE6-5EE1-4A75-9912230C111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42020" y="1719964"/>
            <a:ext cx="7150765" cy="1292662"/>
          </a:xfrm>
        </p:spPr>
        <p:txBody>
          <a:bodyPr/>
          <a:lstStyle/>
          <a:p>
            <a:r>
              <a:rPr lang="en-US" sz="2800" dirty="0"/>
              <a:t>You’ve now seen a small sample of the ~1100 changes to </a:t>
            </a:r>
            <a:r>
              <a:rPr lang="en-US" sz="2800" dirty="0" err="1"/>
              <a:t>codegen</a:t>
            </a:r>
            <a:r>
              <a:rPr lang="en-US" sz="2800" dirty="0"/>
              <a:t> in .NET 9</a:t>
            </a:r>
          </a:p>
        </p:txBody>
      </p:sp>
    </p:spTree>
    <p:extLst>
      <p:ext uri="{BB962C8B-B14F-4D97-AF65-F5344CB8AC3E}">
        <p14:creationId xmlns:p14="http://schemas.microsoft.com/office/powerpoint/2010/main" val="420975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28055-65B6-AA6A-8814-7D253682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DF1E-5A2E-B799-5E0D-BCA35182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177B-794C-6A67-D767-63C21812C8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56611" y="2044500"/>
            <a:ext cx="3657839" cy="184666"/>
          </a:xfrm>
        </p:spPr>
        <p:txBody>
          <a:bodyPr/>
          <a:lstStyle/>
          <a:p>
            <a:r>
              <a:rPr lang="en-US" sz="1200">
                <a:hlinkClick r:id="rId2"/>
              </a:rPr>
              <a:t>https://github.com/dotnet/runtime</a:t>
            </a:r>
            <a:endParaRPr lang="en-US" sz="12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2E8ED-D01B-DAD5-5CF1-7379AD48E9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56611" y="2356959"/>
            <a:ext cx="3657839" cy="184666"/>
          </a:xfrm>
        </p:spPr>
        <p:txBody>
          <a:bodyPr/>
          <a:lstStyle/>
          <a:p>
            <a:r>
              <a:rPr lang="en-US" sz="1200"/>
              <a:t>dotnet runtime </a:t>
            </a:r>
            <a:r>
              <a:rPr lang="en-US" sz="1200" err="1"/>
              <a:t>github</a:t>
            </a:r>
            <a:r>
              <a:rPr lang="en-US" sz="1200"/>
              <a:t> repo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3BFB-DF5D-02ED-3AFF-73C7EC6ECC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18528"/>
            <a:ext cx="3657839" cy="184666"/>
          </a:xfrm>
        </p:spPr>
        <p:txBody>
          <a:bodyPr/>
          <a:lstStyle/>
          <a:p>
            <a:r>
              <a:rPr lang="en-US" sz="1200">
                <a:hlinkClick r:id="rId3"/>
              </a:rPr>
              <a:t>https://sharplab.io/</a:t>
            </a:r>
            <a:endParaRPr lang="en-US" sz="12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C4157D-A284-F892-1D2B-B572EAF3EB3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30987"/>
            <a:ext cx="3657839" cy="184666"/>
          </a:xfrm>
        </p:spPr>
        <p:txBody>
          <a:bodyPr/>
          <a:lstStyle/>
          <a:p>
            <a:r>
              <a:rPr lang="en-US" sz="1200"/>
              <a:t>Online .NET </a:t>
            </a:r>
            <a:r>
              <a:rPr lang="en-US" sz="1200" err="1"/>
              <a:t>codegen</a:t>
            </a:r>
            <a:r>
              <a:rPr lang="en-US" sz="1200"/>
              <a:t> viewer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EEC600-EDAF-97A3-9641-70FA0DA55B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392556"/>
            <a:ext cx="3657839" cy="184666"/>
          </a:xfrm>
        </p:spPr>
        <p:txBody>
          <a:bodyPr/>
          <a:lstStyle/>
          <a:p>
            <a:r>
              <a:rPr lang="en-US" sz="1200" dirty="0">
                <a:hlinkClick r:id="rId4"/>
              </a:rPr>
              <a:t>Engineering SVE Support in .NET</a:t>
            </a:r>
            <a:endParaRPr lang="en-US" sz="1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69EA72-92C4-6EF6-3211-851ADA64C5D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05015"/>
            <a:ext cx="3657839" cy="184666"/>
          </a:xfrm>
        </p:spPr>
        <p:txBody>
          <a:bodyPr/>
          <a:lstStyle/>
          <a:p>
            <a:r>
              <a:rPr lang="en-US" sz="1200"/>
              <a:t>.NET Blog post on ARM’s Scalable Vector Extensions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8BB1E1-337A-FC1C-F796-9AF287545BE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70192"/>
            <a:ext cx="3657839" cy="184666"/>
          </a:xfrm>
        </p:spPr>
        <p:txBody>
          <a:bodyPr/>
          <a:lstStyle/>
          <a:p>
            <a:r>
              <a:rPr lang="en-US" sz="1200">
                <a:hlinkClick r:id="rId5"/>
              </a:rPr>
              <a:t>.NET 10 Proposed JIT Work Items</a:t>
            </a:r>
            <a:endParaRPr lang="en-US" sz="12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3823CE-EC12-3631-8EFE-AB5981451A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82651"/>
            <a:ext cx="3657839" cy="184666"/>
          </a:xfrm>
        </p:spPr>
        <p:txBody>
          <a:bodyPr/>
          <a:lstStyle/>
          <a:p>
            <a:r>
              <a:rPr lang="en-US" sz="1200"/>
              <a:t>Preview of work we envision for .NET 10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ED3E8E2-5261-5ACD-4F0F-9AA5745E10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18528"/>
            <a:ext cx="3657839" cy="184666"/>
          </a:xfrm>
        </p:spPr>
        <p:txBody>
          <a:bodyPr/>
          <a:lstStyle/>
          <a:p>
            <a:r>
              <a:rPr lang="en-US" sz="1200" err="1">
                <a:hlinkClick r:id="rId6"/>
              </a:rPr>
              <a:t>Disasmo</a:t>
            </a:r>
            <a:endParaRPr lang="en-US" sz="120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4623986-B3D3-7773-E9F8-B03D5667AC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30987"/>
            <a:ext cx="3657839" cy="184666"/>
          </a:xfrm>
        </p:spPr>
        <p:txBody>
          <a:bodyPr/>
          <a:lstStyle/>
          <a:p>
            <a:r>
              <a:rPr lang="en-US" sz="1200" err="1"/>
              <a:t>Disasmo</a:t>
            </a:r>
            <a:r>
              <a:rPr lang="en-US" sz="1200"/>
              <a:t> VS 2022 add-in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C3A4B31-D105-E6CE-4F3E-EE4413A72E8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392556"/>
            <a:ext cx="3657839" cy="184666"/>
          </a:xfrm>
        </p:spPr>
        <p:txBody>
          <a:bodyPr/>
          <a:lstStyle/>
          <a:p>
            <a:r>
              <a:rPr lang="en-US" sz="1200">
                <a:hlinkClick r:id="rId7"/>
              </a:rPr>
              <a:t>Stack Allocation Enhancements</a:t>
            </a:r>
            <a:endParaRPr lang="en-US" sz="120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799A5F8-BC02-ECD4-CEF5-502C45C0EF2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612682"/>
            <a:ext cx="3657839" cy="369332"/>
          </a:xfrm>
        </p:spPr>
        <p:txBody>
          <a:bodyPr/>
          <a:lstStyle/>
          <a:p>
            <a:r>
              <a:rPr lang="en-US" sz="1200"/>
              <a:t>Tracking issues for improvements to stack allocation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4490B-D913-90B7-D5DC-D7A5F19AEC37}"/>
              </a:ext>
            </a:extLst>
          </p:cNvPr>
          <p:cNvSpPr txBox="1"/>
          <p:nvPr/>
        </p:nvSpPr>
        <p:spPr>
          <a:xfrm>
            <a:off x="8696779" y="5673211"/>
            <a:ext cx="128673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1400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eax</a:t>
            </a:r>
            <a:r>
              <a:rPr lang="en-US" sz="1400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ecx</a:t>
            </a:r>
            <a:endParaRPr lang="en-US" sz="1400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8B13C-C7B6-BAF4-310E-0950A51DBAD2}"/>
              </a:ext>
            </a:extLst>
          </p:cNvPr>
          <p:cNvSpPr txBox="1"/>
          <p:nvPr/>
        </p:nvSpPr>
        <p:spPr>
          <a:xfrm>
            <a:off x="9907524" y="5665964"/>
            <a:ext cx="1641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000" err="1"/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4AC9D2EB-F0BF-1DD0-C385-7FEF1D598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889" y="2184158"/>
            <a:ext cx="307991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f</a:t>
            </a:r>
            <a:r>
              <a:rPr kumimoji="0" lang="pl-PL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adda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kumimoji="0" lang="pl-PL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v17.d, p0, v17.d, z16.d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6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9EEA-29B7-0690-BB13-A8276F3F4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6D16-2E09-F85B-1B27-0E59B20B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386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B0E1-7EB9-509F-C8AC-3B1C5EC9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19" y="2139973"/>
            <a:ext cx="5607937" cy="627830"/>
          </a:xfrm>
        </p:spPr>
        <p:txBody>
          <a:bodyPr/>
          <a:lstStyle/>
          <a:p>
            <a:r>
              <a:rPr lang="en-US" sz="3600" dirty="0"/>
              <a:t>The .NET JIT</a:t>
            </a:r>
            <a:br>
              <a:rPr lang="en-US" sz="3600" dirty="0"/>
            </a:br>
            <a:r>
              <a:rPr lang="en-US" sz="3600" dirty="0"/>
              <a:t>aka “</a:t>
            </a:r>
            <a:r>
              <a:rPr lang="en-US" sz="3600" dirty="0" err="1"/>
              <a:t>codegen</a:t>
            </a:r>
            <a:r>
              <a:rPr lang="en-US" sz="3600" dirty="0"/>
              <a:t>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C3F94-3443-5C31-54B1-3CC9C8544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189" y="3182778"/>
            <a:ext cx="6467411" cy="4358116"/>
          </a:xfrm>
        </p:spPr>
        <p:txBody>
          <a:bodyPr/>
          <a:lstStyle/>
          <a:p>
            <a:r>
              <a:rPr lang="en-US" sz="1800" b="0" dirty="0"/>
              <a:t>Compilation in .NET is a two-step 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Language compiler (Roslyn, csc) -&gt; C# to 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JIT compiler (</a:t>
            </a:r>
            <a:r>
              <a:rPr lang="en-US" sz="1800" b="0" dirty="0" err="1"/>
              <a:t>RyuJit</a:t>
            </a:r>
            <a:r>
              <a:rPr lang="en-US" sz="1800" b="0" dirty="0"/>
              <a:t>) -&gt; IL to machine code</a:t>
            </a:r>
          </a:p>
          <a:p>
            <a:endParaRPr lang="en-US" sz="1800" b="0" dirty="0"/>
          </a:p>
          <a:p>
            <a:r>
              <a:rPr lang="en-US" sz="1800" b="0" dirty="0"/>
              <a:t>The JIT includes code generators for x64, x86, Arm, Arm64</a:t>
            </a:r>
          </a:p>
          <a:p>
            <a:r>
              <a:rPr lang="en-US" sz="1800" b="0" dirty="0"/>
              <a:t>   (plus </a:t>
            </a:r>
            <a:r>
              <a:rPr lang="en-US" sz="1800" b="0" dirty="0" err="1"/>
              <a:t>Risc</a:t>
            </a:r>
            <a:r>
              <a:rPr lang="en-US" sz="1800" b="0" dirty="0"/>
              <a:t>-V, </a:t>
            </a:r>
            <a:r>
              <a:rPr lang="en-US" sz="1800" b="0" dirty="0" err="1"/>
              <a:t>Loongarch</a:t>
            </a:r>
            <a:r>
              <a:rPr lang="en-US" sz="1800" b="0" dirty="0"/>
              <a:t>, …)</a:t>
            </a:r>
            <a:br>
              <a:rPr lang="en-US" sz="1800" b="0" dirty="0"/>
            </a:br>
            <a:r>
              <a:rPr lang="en-US" sz="1800" b="0" dirty="0"/>
              <a:t>   (plus ISA Variants AVX, AVX-512 … Arm 8.x, some 9.x)</a:t>
            </a:r>
            <a:br>
              <a:rPr lang="en-US" sz="1800" b="0" dirty="0"/>
            </a:br>
            <a:r>
              <a:rPr lang="en-US" sz="1800" b="0" dirty="0"/>
              <a:t>   (plus ABI support for Windows/</a:t>
            </a:r>
            <a:r>
              <a:rPr lang="en-US" sz="1800" b="0" dirty="0" err="1"/>
              <a:t>SysV</a:t>
            </a:r>
            <a:r>
              <a:rPr lang="en-US" sz="1800" b="0" dirty="0"/>
              <a:t>/MacOS/…)</a:t>
            </a:r>
          </a:p>
          <a:p>
            <a:r>
              <a:rPr lang="en-US" sz="1800" b="0" dirty="0"/>
              <a:t>Method-at-a-time compilation, usually “</a:t>
            </a:r>
            <a:r>
              <a:rPr lang="en-US" sz="1800" b="0" dirty="0">
                <a:solidFill>
                  <a:schemeClr val="accent3"/>
                </a:solidFill>
              </a:rPr>
              <a:t>J</a:t>
            </a:r>
            <a:r>
              <a:rPr lang="en-US" sz="1800" b="0" dirty="0"/>
              <a:t>ust </a:t>
            </a:r>
            <a:r>
              <a:rPr lang="en-US" sz="1800" b="0" dirty="0">
                <a:solidFill>
                  <a:schemeClr val="accent3"/>
                </a:solidFill>
              </a:rPr>
              <a:t>I</a:t>
            </a:r>
            <a:r>
              <a:rPr lang="en-US" sz="1800" b="0" dirty="0"/>
              <a:t>n </a:t>
            </a:r>
            <a:r>
              <a:rPr lang="en-US" sz="1800" b="0" dirty="0">
                <a:solidFill>
                  <a:schemeClr val="accent3"/>
                </a:solidFill>
              </a:rPr>
              <a:t>T</a:t>
            </a:r>
            <a:r>
              <a:rPr lang="en-US" sz="1800" b="0" dirty="0"/>
              <a:t>ime”</a:t>
            </a:r>
          </a:p>
          <a:p>
            <a:endParaRPr lang="en-US" sz="1800" b="0" dirty="0"/>
          </a:p>
          <a:p>
            <a:r>
              <a:rPr lang="en-US" sz="1800" b="0" dirty="0"/>
              <a:t>The JIT also handles </a:t>
            </a:r>
            <a:r>
              <a:rPr lang="en-US" sz="1800" b="0" dirty="0" err="1"/>
              <a:t>codegen</a:t>
            </a:r>
            <a:r>
              <a:rPr lang="en-US" sz="1800" b="0" dirty="0"/>
              <a:t> for “ahead of time” NAOT/R2R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F5D21-367A-548E-DF06-7EAB4C8B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19" y="847311"/>
            <a:ext cx="5602710" cy="755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8D3DF-9DF2-A463-DB38-0D9257D9B1E3}"/>
              </a:ext>
            </a:extLst>
          </p:cNvPr>
          <p:cNvSpPr txBox="1"/>
          <p:nvPr/>
        </p:nvSpPr>
        <p:spPr>
          <a:xfrm>
            <a:off x="7013448" y="2239266"/>
            <a:ext cx="4402836" cy="17235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talk: a sample of </a:t>
            </a:r>
            <a:b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sz="28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codegen</a:t>
            </a:r>
            <a: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improvements 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found in .NET 9</a:t>
            </a:r>
          </a:p>
        </p:txBody>
      </p:sp>
    </p:spTree>
    <p:extLst>
      <p:ext uri="{BB962C8B-B14F-4D97-AF65-F5344CB8AC3E}">
        <p14:creationId xmlns:p14="http://schemas.microsoft.com/office/powerpoint/2010/main" val="402574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33" y="259615"/>
            <a:ext cx="5443720" cy="1231106"/>
          </a:xfrm>
          <a:solidFill>
            <a:schemeClr val="tx2"/>
          </a:solidFill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How to look at JIT-created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07176" y="922028"/>
            <a:ext cx="4511675" cy="277812"/>
          </a:xfrm>
        </p:spPr>
        <p:txBody>
          <a:bodyPr/>
          <a:lstStyle/>
          <a:p>
            <a:pPr algn="ctr"/>
            <a:r>
              <a:rPr lang="en-US" dirty="0"/>
              <a:t>Via Command 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76288" y="1199840"/>
            <a:ext cx="4511675" cy="2023631"/>
          </a:xfrm>
          <a:solidFill>
            <a:schemeClr val="tx1">
              <a:lumMod val="20000"/>
              <a:lumOff val="80000"/>
            </a:schemeClr>
          </a:solidFill>
        </p:spPr>
        <p:txBody>
          <a:bodyPr lIns="91440" tIns="91440" bIns="91440"/>
          <a:lstStyle/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;; see all methods that got </a:t>
            </a:r>
            <a:r>
              <a:rPr lang="en-US" sz="1050" dirty="0" err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jitted</a:t>
            </a:r>
            <a:endParaRPr lang="en-US" sz="1050" dirty="0">
              <a:solidFill>
                <a:schemeClr val="tx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dotnet build –c release 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set </a:t>
            </a:r>
            <a:r>
              <a:rPr lang="en-US" sz="1050" dirty="0" err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DOTNET_JitDisasmSummary</a:t>
            </a: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=1</a:t>
            </a:r>
            <a:b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set </a:t>
            </a:r>
            <a:r>
              <a:rPr lang="en-US" sz="1050" dirty="0" err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DOTNET_JitStdOutFile</a:t>
            </a: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=&lt;file&gt;</a:t>
            </a:r>
          </a:p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dotnet exec &lt;release </a:t>
            </a:r>
            <a:r>
              <a:rPr lang="en-US" sz="1050" dirty="0" err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dll</a:t>
            </a: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&gt;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;; see </a:t>
            </a:r>
            <a:r>
              <a:rPr lang="en-US" sz="1050" dirty="0" err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codegen</a:t>
            </a: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for specific method or method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set </a:t>
            </a:r>
            <a:r>
              <a:rPr lang="en-US" sz="1050" dirty="0" err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DOTNET_JitDisasm</a:t>
            </a: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=&lt;pattern&gt;</a:t>
            </a:r>
            <a:b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dotnet exec &lt;release </a:t>
            </a:r>
            <a:r>
              <a:rPr lang="en-US" sz="1050" dirty="0" err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dll</a:t>
            </a:r>
            <a:r>
              <a:rPr lang="en-US" sz="105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0726" y="1617904"/>
            <a:ext cx="4533900" cy="276225"/>
          </a:xfrm>
        </p:spPr>
        <p:txBody>
          <a:bodyPr/>
          <a:lstStyle/>
          <a:p>
            <a:pPr algn="ctr"/>
            <a:r>
              <a:rPr lang="en-US" dirty="0"/>
              <a:t>Via Tools: </a:t>
            </a:r>
            <a:r>
              <a:rPr lang="en-US" dirty="0" err="1"/>
              <a:t>Disasmo</a:t>
            </a:r>
            <a:r>
              <a:rPr lang="en-US" dirty="0"/>
              <a:t> (VS Add-in)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E9BC20-8DB0-3C3C-AEC4-BDA9E4C97048}"/>
              </a:ext>
            </a:extLst>
          </p:cNvPr>
          <p:cNvSpPr txBox="1">
            <a:spLocks/>
          </p:cNvSpPr>
          <p:nvPr/>
        </p:nvSpPr>
        <p:spPr>
          <a:xfrm>
            <a:off x="7885054" y="3634530"/>
            <a:ext cx="360874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 the Web: sharplab.io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EB7496-FAEA-3632-28C2-869F8DF5D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306" y="3955312"/>
            <a:ext cx="4666306" cy="2556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B3DAEC-3BEF-ECC7-797B-CB07D8B2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67" y="2021312"/>
            <a:ext cx="6421704" cy="428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ECCEB-B050-EF1F-BA77-9F5958D5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56F8-05DF-72EE-1147-1EC64D245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34" y="1879009"/>
            <a:ext cx="5607937" cy="627830"/>
          </a:xfrm>
        </p:spPr>
        <p:txBody>
          <a:bodyPr/>
          <a:lstStyle/>
          <a:p>
            <a:r>
              <a:rPr lang="en-US" spc="-300" dirty="0"/>
              <a:t>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9F4EA-5DEF-DC94-24DD-B9C5B1A7A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622" y="2671940"/>
            <a:ext cx="5430837" cy="492443"/>
          </a:xfrm>
        </p:spPr>
        <p:txBody>
          <a:bodyPr/>
          <a:lstStyle/>
          <a:p>
            <a:br>
              <a:rPr lang="en-US"/>
            </a:br>
            <a:r>
              <a:rPr lang="en-US"/>
              <a:t>Escape Analysis and the optimizations it enables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6C5C8-BBE8-A324-2571-0DB4D8EB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4928-A014-BDA2-3776-395EAEB3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74" y="530580"/>
            <a:ext cx="5443720" cy="61555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Ref vs Value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B849F-2866-C992-CF5E-5033E1231BA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074" y="1660969"/>
            <a:ext cx="4511675" cy="277812"/>
          </a:xfrm>
        </p:spPr>
        <p:txBody>
          <a:bodyPr/>
          <a:lstStyle/>
          <a:p>
            <a:r>
              <a:rPr lang="en-US" dirty="0"/>
              <a:t>Ref Types (aka “objects”)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990DC-D2FB-228D-5B41-4845A03726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8074" y="2165794"/>
            <a:ext cx="4511675" cy="94179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dirty="0"/>
              <a:t>Allocated on the GC heap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dirty="0"/>
              <a:t>Lifetime determined by GC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62344B-84A3-B7D9-56CA-10FB84759C6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36438" y="2189349"/>
            <a:ext cx="5588000" cy="3489325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800" b="0" dirty="0"/>
              <a:t>Allocated on the stack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800" dirty="0"/>
              <a:t>or (if boxed) on the GC heap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800" b="0" dirty="0"/>
              <a:t>If on the stack: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Value type fields can be </a:t>
            </a:r>
            <a:r>
              <a:rPr lang="en-US" sz="1800" dirty="0">
                <a:solidFill>
                  <a:srgbClr val="00B0F0"/>
                </a:solidFill>
              </a:rPr>
              <a:t>promoted</a:t>
            </a:r>
            <a:r>
              <a:rPr lang="en-US" sz="1800" dirty="0"/>
              <a:t> by the JIT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Promoted fields can live in registers and be aggressively optimized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lifetime is tied to the lifetime of the stack frame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800" b="0" dirty="0"/>
              <a:t>If on the heap: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Lifetime determined by GC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Often must be “unboxed” (copied to a stack allocated instance) to be used in computation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86BFF-273A-D33C-EC52-BEE3CFAF6CE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36438" y="1684524"/>
            <a:ext cx="5010150" cy="277812"/>
          </a:xfrm>
        </p:spPr>
        <p:txBody>
          <a:bodyPr/>
          <a:lstStyle/>
          <a:p>
            <a:r>
              <a:rPr lang="en-US" dirty="0"/>
              <a:t>Value Types (aka “structs”)</a:t>
            </a:r>
          </a:p>
        </p:txBody>
      </p:sp>
    </p:spTree>
    <p:extLst>
      <p:ext uri="{BB962C8B-B14F-4D97-AF65-F5344CB8AC3E}">
        <p14:creationId xmlns:p14="http://schemas.microsoft.com/office/powerpoint/2010/main" val="4823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3B89-408D-AA89-5A0F-7747A31D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5" y="276016"/>
            <a:ext cx="6367270" cy="840486"/>
          </a:xfrm>
        </p:spPr>
        <p:txBody>
          <a:bodyPr/>
          <a:lstStyle/>
          <a:p>
            <a:r>
              <a:rPr lang="en-US" sz="3600" dirty="0"/>
              <a:t>Object stack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2115-500F-FEFB-24F1-86C0C0847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264" y="1575859"/>
            <a:ext cx="5515159" cy="307777"/>
          </a:xfrm>
        </p:spPr>
        <p:txBody>
          <a:bodyPr>
            <a:noAutofit/>
          </a:bodyPr>
          <a:lstStyle/>
          <a:p>
            <a:r>
              <a:rPr lang="en-US" sz="2000" b="0" dirty="0"/>
              <a:t>If the JIT can prove the object lifetime is constrained by the stack frame lifetime, </a:t>
            </a:r>
            <a:r>
              <a:rPr lang="en-US" sz="2000" b="0" dirty="0">
                <a:solidFill>
                  <a:schemeClr val="accent2"/>
                </a:solidFill>
              </a:rPr>
              <a:t>the JIT can treat a ref type like a value type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Objects can be allocated on the stack</a:t>
            </a:r>
          </a:p>
          <a:p>
            <a:pPr lvl="1"/>
            <a:r>
              <a:rPr lang="en-US" sz="2000" dirty="0"/>
              <a:t>and possibly have their fields </a:t>
            </a:r>
            <a:r>
              <a:rPr lang="en-US" sz="2000" b="1" dirty="0">
                <a:solidFill>
                  <a:schemeClr val="accent2"/>
                </a:solidFill>
              </a:rPr>
              <a:t>promoted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and be aggressively optimized</a:t>
            </a:r>
          </a:p>
          <a:p>
            <a:pPr marL="228600" lvl="1" indent="0">
              <a:buNone/>
            </a:pPr>
            <a:endParaRPr lang="en-US" sz="2000" dirty="0"/>
          </a:p>
          <a:p>
            <a:r>
              <a:rPr lang="en-US" sz="2000" b="0" dirty="0"/>
              <a:t>This also works for boxed value types.</a:t>
            </a:r>
          </a:p>
          <a:p>
            <a:r>
              <a:rPr lang="en-US" sz="2000" b="0" dirty="0"/>
              <a:t>Key enabler is the lifetime proof, via </a:t>
            </a:r>
            <a:br>
              <a:rPr lang="en-US" sz="2000" b="0" dirty="0"/>
            </a:br>
            <a:r>
              <a:rPr lang="en-US" sz="2000" b="0" dirty="0"/>
              <a:t>	</a:t>
            </a:r>
            <a:r>
              <a:rPr lang="en-US" sz="2000" b="0" dirty="0">
                <a:solidFill>
                  <a:schemeClr val="accent2"/>
                </a:solidFill>
              </a:rPr>
              <a:t>escape analysis</a:t>
            </a:r>
          </a:p>
          <a:p>
            <a:endParaRPr lang="en-US" sz="2000" b="0" dirty="0"/>
          </a:p>
          <a:p>
            <a:r>
              <a:rPr lang="en-US" sz="2000" b="0" dirty="0"/>
              <a:t>[Java/Go have done this since forever]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C22B0-C7D4-8873-0E3A-4B0180A83BFF}"/>
              </a:ext>
            </a:extLst>
          </p:cNvPr>
          <p:cNvSpPr txBox="1"/>
          <p:nvPr/>
        </p:nvSpPr>
        <p:spPr>
          <a:xfrm>
            <a:off x="8149856" y="576114"/>
            <a:ext cx="29133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</a:rPr>
              <a:t>Less heap allocation, better code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2767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46C5-5F0D-81CA-A972-1C6FFEB575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9276" y="484315"/>
            <a:ext cx="5445125" cy="61555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4F148-7750-09A7-2757-48A20AE6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76" y="1464018"/>
            <a:ext cx="5166724" cy="4802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35ADB-D63A-7342-802E-66B05550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570" y="251147"/>
            <a:ext cx="3552117" cy="1152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8E535D-4B53-DD4A-1F58-6E031CD97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06" y="1800507"/>
            <a:ext cx="3603781" cy="27337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DC2553-B05D-31F2-1D74-68D10D148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531" y="4850834"/>
            <a:ext cx="3597785" cy="1642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DE00DA-3DA1-7E07-CE83-CDE74B047CA4}"/>
              </a:ext>
            </a:extLst>
          </p:cNvPr>
          <p:cNvSpPr txBox="1"/>
          <p:nvPr/>
        </p:nvSpPr>
        <p:spPr>
          <a:xfrm>
            <a:off x="6397106" y="1441014"/>
            <a:ext cx="151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8.0 </a:t>
            </a:r>
            <a:r>
              <a:rPr lang="en-US" sz="1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Codegen</a:t>
            </a:r>
            <a:endParaRPr lang="en-US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4810B-AA8C-DA32-A0D2-8FA5BFB4AE0D}"/>
              </a:ext>
            </a:extLst>
          </p:cNvPr>
          <p:cNvSpPr txBox="1"/>
          <p:nvPr/>
        </p:nvSpPr>
        <p:spPr>
          <a:xfrm>
            <a:off x="10271184" y="4481502"/>
            <a:ext cx="151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9.0 </a:t>
            </a:r>
            <a:r>
              <a:rPr lang="en-US" sz="1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Codegen</a:t>
            </a:r>
            <a:endParaRPr lang="en-US"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4A2CB-F9B9-78F9-2BE5-81F23C7D5B1C}"/>
              </a:ext>
            </a:extLst>
          </p:cNvPr>
          <p:cNvSpPr txBox="1"/>
          <p:nvPr/>
        </p:nvSpPr>
        <p:spPr>
          <a:xfrm>
            <a:off x="7903641" y="6488668"/>
            <a:ext cx="47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object, no fields, no computation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437B71-54DC-D9DD-E683-846C399354E1}"/>
              </a:ext>
            </a:extLst>
          </p:cNvPr>
          <p:cNvCxnSpPr/>
          <p:nvPr/>
        </p:nvCxnSpPr>
        <p:spPr>
          <a:xfrm>
            <a:off x="2769781" y="2206256"/>
            <a:ext cx="3545959" cy="63795"/>
          </a:xfrm>
          <a:prstGeom prst="straightConnector1">
            <a:avLst/>
          </a:prstGeom>
          <a:ln w="53975">
            <a:solidFill>
              <a:schemeClr val="accent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6C5EFA-0E0D-A833-26E4-B3E9912D312A}"/>
              </a:ext>
            </a:extLst>
          </p:cNvPr>
          <p:cNvCxnSpPr>
            <a:cxnSpLocks/>
          </p:cNvCxnSpPr>
          <p:nvPr/>
        </p:nvCxnSpPr>
        <p:spPr>
          <a:xfrm>
            <a:off x="2806995" y="2355112"/>
            <a:ext cx="5151475" cy="3316742"/>
          </a:xfrm>
          <a:prstGeom prst="straightConnector1">
            <a:avLst/>
          </a:prstGeom>
          <a:ln w="53975">
            <a:solidFill>
              <a:schemeClr val="accent2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15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EFBA8-2833-C3E3-7AD4-61DF739C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BA5E-07CD-2529-DA35-68404D79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/>
              <a:t>ARM64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A6E45-3B57-6FF7-437A-A1005E292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380543" cy="492443"/>
          </a:xfrm>
        </p:spPr>
        <p:txBody>
          <a:bodyPr/>
          <a:lstStyle/>
          <a:p>
            <a:r>
              <a:rPr lang="en-US" dirty="0"/>
              <a:t>Scalable Vector Extension (SVE) [Experimental in .NET 9]</a:t>
            </a:r>
          </a:p>
        </p:txBody>
      </p:sp>
    </p:spTree>
    <p:extLst>
      <p:ext uri="{BB962C8B-B14F-4D97-AF65-F5344CB8AC3E}">
        <p14:creationId xmlns:p14="http://schemas.microsoft.com/office/powerpoint/2010/main" val="42566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FB8A46E7D13C488256F2629F16FBF2" ma:contentTypeVersion="20" ma:contentTypeDescription="Create a new document." ma:contentTypeScope="" ma:versionID="b6ae451ec21735c21db89e33cebea4d7">
  <xsd:schema xmlns:xsd="http://www.w3.org/2001/XMLSchema" xmlns:xs="http://www.w3.org/2001/XMLSchema" xmlns:p="http://schemas.microsoft.com/office/2006/metadata/properties" xmlns:ns1="http://schemas.microsoft.com/sharepoint/v3" xmlns:ns3="b7d8c09b-4bdf-41b3-8200-cc0685b3010e" xmlns:ns4="266eb7c7-8839-477f-ad41-e0fee618810a" targetNamespace="http://schemas.microsoft.com/office/2006/metadata/properties" ma:root="true" ma:fieldsID="e61a7745305a95753673d2a08e6562ce" ns1:_="" ns3:_="" ns4:_="">
    <xsd:import namespace="http://schemas.microsoft.com/sharepoint/v3"/>
    <xsd:import namespace="b7d8c09b-4bdf-41b3-8200-cc0685b3010e"/>
    <xsd:import namespace="266eb7c7-8839-477f-ad41-e0fee618810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Tags" minOccurs="0"/>
                <xsd:element ref="ns4:MediaServiceOCR" minOccurs="0"/>
                <xsd:element ref="ns4:MediaLengthInSeconds" minOccurs="0"/>
                <xsd:element ref="ns4:_activity" minOccurs="0"/>
                <xsd:element ref="ns1:_ip_UnifiedCompliancePolicyProperties" minOccurs="0"/>
                <xsd:element ref="ns1:_ip_UnifiedCompliancePolicyUIAction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8c09b-4bdf-41b3-8200-cc0685b301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6eb7c7-8839-477f-ad41-e0fee61881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7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266eb7c7-8839-477f-ad41-e0fee618810a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BCE455-3AE7-417D-8B12-6354DA8E6F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7d8c09b-4bdf-41b3-8200-cc0685b3010e"/>
    <ds:schemaRef ds:uri="266eb7c7-8839-477f-ad41-e0fee61881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2E4BAF-FC60-4567-BD58-069F590C9ED0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266eb7c7-8839-477f-ad41-e0fee618810a"/>
    <ds:schemaRef ds:uri="http://purl.org/dc/terms/"/>
    <ds:schemaRef ds:uri="http://www.w3.org/XML/1998/namespace"/>
    <ds:schemaRef ds:uri="b7d8c09b-4bdf-41b3-8200-cc0685b3010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1442</Words>
  <Application>Microsoft Office PowerPoint</Application>
  <PresentationFormat>Widescreen</PresentationFormat>
  <Paragraphs>217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Segoe UI</vt:lpstr>
      <vt:lpstr>Aptos</vt:lpstr>
      <vt:lpstr>Segoe Sans Text</vt:lpstr>
      <vt:lpstr>Cascadia Code</vt:lpstr>
      <vt:lpstr>Open Sans ExtraBold</vt:lpstr>
      <vt:lpstr>Wingdings</vt:lpstr>
      <vt:lpstr>Open Sans</vt:lpstr>
      <vt:lpstr>Cascadia Code SemiBold</vt:lpstr>
      <vt:lpstr>Consolas</vt:lpstr>
      <vt:lpstr>Azure 2023 Template</vt:lpstr>
      <vt:lpstr>New Features in the .NET 9 JIT</vt:lpstr>
      <vt:lpstr>Agenda</vt:lpstr>
      <vt:lpstr>The .NET JIT aka “codegen”</vt:lpstr>
      <vt:lpstr>How to look at JIT-created code</vt:lpstr>
      <vt:lpstr>Objects</vt:lpstr>
      <vt:lpstr>Ref vs Value Types</vt:lpstr>
      <vt:lpstr>Object stack allocation</vt:lpstr>
      <vt:lpstr>Example</vt:lpstr>
      <vt:lpstr>ARM64</vt:lpstr>
      <vt:lpstr>SVE: Tail loop</vt:lpstr>
      <vt:lpstr>No tail loop needed with SVE</vt:lpstr>
      <vt:lpstr>SVE in .NET 9</vt:lpstr>
      <vt:lpstr>Loops</vt:lpstr>
      <vt:lpstr>Linear Function Test Replacement</vt:lpstr>
      <vt:lpstr>Strength Reduction</vt:lpstr>
      <vt:lpstr>Post-Increment Addressing</vt:lpstr>
      <vt:lpstr>General Optimizations</vt:lpstr>
      <vt:lpstr>Profiled Casts </vt:lpstr>
      <vt:lpstr>Profiled Casts  </vt:lpstr>
      <vt:lpstr>Profiled Casts</vt:lpstr>
      <vt:lpstr>Inlining for shared generics </vt:lpstr>
      <vt:lpstr>Inlining for shared generics </vt:lpstr>
      <vt:lpstr>Wrapping Up</vt:lpstr>
      <vt:lpstr>PowerPoint Presentation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2024-11-11T15:46:12Z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0x010100D2FB8A46E7D13C488256F2629F16FBF2</vt:lpwstr>
  </property>
</Properties>
</file>